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0" r:id="rId3"/>
    <p:sldId id="301" r:id="rId4"/>
    <p:sldId id="319" r:id="rId5"/>
    <p:sldId id="324" r:id="rId6"/>
    <p:sldId id="320" r:id="rId7"/>
    <p:sldId id="321" r:id="rId8"/>
    <p:sldId id="322" r:id="rId9"/>
    <p:sldId id="323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1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uro Ramos" initials="AR" lastIdx="1" clrIdx="0">
    <p:extLst>
      <p:ext uri="{19B8F6BF-5375-455C-9EA6-DF929625EA0E}">
        <p15:presenceInfo xmlns:p15="http://schemas.microsoft.com/office/powerpoint/2012/main" userId="S::aramos@SWRI20.onmicrosoft.com::1bd7f324-7e90-474d-bef5-277113b0f701" providerId="AD"/>
      </p:ext>
    </p:extLst>
  </p:cmAuthor>
  <p:cmAuthor id="2" name="David Pickett" initials="DP" lastIdx="6" clrIdx="1">
    <p:extLst>
      <p:ext uri="{19B8F6BF-5375-455C-9EA6-DF929625EA0E}">
        <p15:presenceInfo xmlns:p15="http://schemas.microsoft.com/office/powerpoint/2012/main" userId="David Picket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4DFF"/>
    <a:srgbClr val="F2F000"/>
    <a:srgbClr val="E6E6E6"/>
    <a:srgbClr val="E51525"/>
    <a:srgbClr val="FFFFFF"/>
    <a:srgbClr val="ED7D31"/>
    <a:srgbClr val="8DB02E"/>
    <a:srgbClr val="5C80B4"/>
    <a:srgbClr val="E0991C"/>
    <a:srgbClr val="B9CE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A1DD99-047D-2749-B648-E7E9BC201D4B}" v="5" dt="2022-09-20T01:54:13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17" autoAdjust="0"/>
    <p:restoredTop sz="82703" autoAdjust="0"/>
  </p:normalViewPr>
  <p:slideViewPr>
    <p:cSldViewPr snapToGrid="0" snapToObjects="1">
      <p:cViewPr varScale="1">
        <p:scale>
          <a:sx n="186" d="100"/>
          <a:sy n="186" d="100"/>
        </p:scale>
        <p:origin x="20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4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nsado, Osvaldo" userId="6861fef9-2bce-4157-82f4-3cca4169f329" providerId="ADAL" clId="{45A1DD99-047D-2749-B648-E7E9BC201D4B}"/>
    <pc:docChg chg="undo custSel modSld">
      <pc:chgData name="Pensado, Osvaldo" userId="6861fef9-2bce-4157-82f4-3cca4169f329" providerId="ADAL" clId="{45A1DD99-047D-2749-B648-E7E9BC201D4B}" dt="2022-09-20T01:54:16.980" v="160" actId="27636"/>
      <pc:docMkLst>
        <pc:docMk/>
      </pc:docMkLst>
      <pc:sldChg chg="modSp mod modNotesTx">
        <pc:chgData name="Pensado, Osvaldo" userId="6861fef9-2bce-4157-82f4-3cca4169f329" providerId="ADAL" clId="{45A1DD99-047D-2749-B648-E7E9BC201D4B}" dt="2022-09-19T14:40:36.430" v="141" actId="20577"/>
        <pc:sldMkLst>
          <pc:docMk/>
          <pc:sldMk cId="2823046493" sldId="301"/>
        </pc:sldMkLst>
        <pc:spChg chg="mod">
          <ac:chgData name="Pensado, Osvaldo" userId="6861fef9-2bce-4157-82f4-3cca4169f329" providerId="ADAL" clId="{45A1DD99-047D-2749-B648-E7E9BC201D4B}" dt="2022-09-19T14:26:04.026" v="50" actId="20577"/>
          <ac:spMkLst>
            <pc:docMk/>
            <pc:sldMk cId="2823046493" sldId="301"/>
            <ac:spMk id="3" creationId="{9309DFC2-775A-46D6-B80B-10EC28EA4B5B}"/>
          </ac:spMkLst>
        </pc:spChg>
      </pc:sldChg>
      <pc:sldChg chg="modSp mod">
        <pc:chgData name="Pensado, Osvaldo" userId="6861fef9-2bce-4157-82f4-3cca4169f329" providerId="ADAL" clId="{45A1DD99-047D-2749-B648-E7E9BC201D4B}" dt="2022-09-19T14:32:29.592" v="52" actId="1076"/>
        <pc:sldMkLst>
          <pc:docMk/>
          <pc:sldMk cId="3767516742" sldId="319"/>
        </pc:sldMkLst>
        <pc:picChg chg="mod">
          <ac:chgData name="Pensado, Osvaldo" userId="6861fef9-2bce-4157-82f4-3cca4169f329" providerId="ADAL" clId="{45A1DD99-047D-2749-B648-E7E9BC201D4B}" dt="2022-09-19T14:32:29.592" v="52" actId="1076"/>
          <ac:picMkLst>
            <pc:docMk/>
            <pc:sldMk cId="3767516742" sldId="319"/>
            <ac:picMk id="5" creationId="{95BDB251-26DA-7024-353E-72A54843DC72}"/>
          </ac:picMkLst>
        </pc:picChg>
      </pc:sldChg>
      <pc:sldChg chg="modSp mod">
        <pc:chgData name="Pensado, Osvaldo" userId="6861fef9-2bce-4157-82f4-3cca4169f329" providerId="ADAL" clId="{45A1DD99-047D-2749-B648-E7E9BC201D4B}" dt="2022-09-20T01:54:16.980" v="160" actId="27636"/>
        <pc:sldMkLst>
          <pc:docMk/>
          <pc:sldMk cId="3554841549" sldId="322"/>
        </pc:sldMkLst>
        <pc:spChg chg="mod">
          <ac:chgData name="Pensado, Osvaldo" userId="6861fef9-2bce-4157-82f4-3cca4169f329" providerId="ADAL" clId="{45A1DD99-047D-2749-B648-E7E9BC201D4B}" dt="2022-09-20T01:54:16.980" v="160" actId="27636"/>
          <ac:spMkLst>
            <pc:docMk/>
            <pc:sldMk cId="3554841549" sldId="322"/>
            <ac:spMk id="3" creationId="{D7C74E93-F9D2-B03F-3659-3D34254C2EDD}"/>
          </ac:spMkLst>
        </pc:spChg>
      </pc:sldChg>
      <pc:sldChg chg="modSp mod">
        <pc:chgData name="Pensado, Osvaldo" userId="6861fef9-2bce-4157-82f4-3cca4169f329" providerId="ADAL" clId="{45A1DD99-047D-2749-B648-E7E9BC201D4B}" dt="2022-09-20T01:39:42.569" v="143" actId="1035"/>
        <pc:sldMkLst>
          <pc:docMk/>
          <pc:sldMk cId="2233353360" sldId="332"/>
        </pc:sldMkLst>
        <pc:picChg chg="mod">
          <ac:chgData name="Pensado, Osvaldo" userId="6861fef9-2bce-4157-82f4-3cca4169f329" providerId="ADAL" clId="{45A1DD99-047D-2749-B648-E7E9BC201D4B}" dt="2022-09-20T01:39:42.569" v="143" actId="1035"/>
          <ac:picMkLst>
            <pc:docMk/>
            <pc:sldMk cId="2233353360" sldId="332"/>
            <ac:picMk id="6" creationId="{7A85A7F0-2527-3064-A0A8-7C05C49C064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BBEE7E-114D-3448-AF26-FAF0A502C3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97C9EE-4C11-9149-B66C-04069E627F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B1F2E-5BFF-2C45-BF13-812577A13128}" type="datetimeFigureOut">
              <a:rPr lang="en-US" smtClean="0"/>
              <a:t>9/19/22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85D61-981B-8D47-9264-0E2CB46A96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O. Pensado, SwRI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F30E76-5A2B-AE4F-A547-EF0793B753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023B7-6FE7-B74C-84B6-2DFA89F32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8992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7196A-4174-9E47-9D68-8EC78CFA97C2}" type="datetimeFigureOut">
              <a:rPr lang="en-US" smtClean="0"/>
              <a:t>9/19/22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O. Pensado, SwRI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01C48-AA1A-1840-AFC2-E4D8F0C75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028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rc.gov/docs/ML2202/ML22026A461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-nb.info/1218592494/34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07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99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MACCS Verification Report</a:t>
            </a:r>
          </a:p>
          <a:p>
            <a:r>
              <a:rPr lang="en-US" dirty="0"/>
              <a:t>ADAMS Accession Number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ML22026A461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www.nrc.gov</a:t>
            </a:r>
            <a:r>
              <a:rPr lang="en-US" dirty="0"/>
              <a:t>/docs/ML2202/ML22026A461.pdf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57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Image source:</a:t>
            </a:r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Concentration Fluctuations from Localized Atmospheric Releases (d-nb.info)</a:t>
            </a:r>
            <a:endParaRPr lang="en-US" dirty="0"/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https://doi.org/10.1007/s10546-020-00547-4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69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high concentrations in the last sectors are non-intuitive.  Higher doses could be produced by evacuating away from the plume centerline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O. Pensado, SwRI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01C48-AA1A-1840-AFC2-E4D8F0C755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12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O. Pensado, Southwest Research Institute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72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90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20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479" y="35510"/>
            <a:ext cx="11648658" cy="1032012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79" y="1246909"/>
            <a:ext cx="11648660" cy="4930054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O. Pensado, Southwest Research Institute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169237" y="365125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B8014B8-E87A-44EC-B22A-E2411BE6D974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52413" y="6526561"/>
            <a:ext cx="2595504" cy="1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3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54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807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22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F0EA352-FCCB-4850-AD4F-ADDBC8F162A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748200" y="6526561"/>
            <a:ext cx="2595504" cy="1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22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7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99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70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58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95154"/>
            <a:ext cx="10515600" cy="5081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400" smtClean="0"/>
            </a:lvl1pPr>
          </a:lstStyle>
          <a:p>
            <a:r>
              <a:rPr lang="en-US"/>
              <a:t>O. Pensado, Southwest Research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89" r:id="rId7"/>
    <p:sldLayoutId id="2147483690" r:id="rId8"/>
    <p:sldLayoutId id="2147483691" r:id="rId9"/>
    <p:sldLayoutId id="2147483692" r:id="rId10"/>
    <p:sldLayoutId id="214748369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rc.gov/docs/ML2202/ML22026A46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4A87FA-6EC9-4F3B-993D-E2176D6E80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397" b="14353"/>
          <a:stretch/>
        </p:blipFill>
        <p:spPr>
          <a:xfrm>
            <a:off x="-194842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ECE6C-F56A-274B-8860-A242FEC9C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11051410" cy="2051912"/>
          </a:xfrm>
        </p:spPr>
        <p:txBody>
          <a:bodyPr anchor="b">
            <a:normAutofit/>
          </a:bodyPr>
          <a:lstStyle/>
          <a:p>
            <a:pPr algn="ctr"/>
            <a:r>
              <a:rPr lang="en-US" sz="3800" cap="none" dirty="0"/>
              <a:t>Independent Verification of MACCS 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16124-A808-A742-83DB-E450800DA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3429000"/>
            <a:ext cx="10455063" cy="249576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000" dirty="0"/>
              <a:t>Osvaldo Pensado </a:t>
            </a:r>
          </a:p>
          <a:p>
            <a:pPr algn="ctr"/>
            <a:r>
              <a:rPr lang="en-US" sz="2500" dirty="0"/>
              <a:t>opensado@swri.org</a:t>
            </a:r>
          </a:p>
          <a:p>
            <a:pPr algn="ctr"/>
            <a:r>
              <a:rPr lang="en-US" sz="2500" dirty="0"/>
              <a:t>Center for Nuclear Waste Regulatory Analyses (CNWRA</a:t>
            </a:r>
            <a:r>
              <a:rPr lang="en-US" sz="2800" dirty="0"/>
              <a:t>®</a:t>
            </a:r>
            <a:r>
              <a:rPr lang="en-US" sz="2500" dirty="0"/>
              <a:t>) </a:t>
            </a:r>
          </a:p>
          <a:p>
            <a:pPr algn="ctr"/>
            <a:r>
              <a:rPr lang="en-US" sz="2500" dirty="0"/>
              <a:t>Southwest Research Institute® (</a:t>
            </a:r>
            <a:r>
              <a:rPr lang="en-US" sz="2500" dirty="0" err="1"/>
              <a:t>SwRI</a:t>
            </a:r>
            <a:r>
              <a:rPr lang="en-US" sz="2500" dirty="0"/>
              <a:t>®)</a:t>
            </a:r>
          </a:p>
          <a:p>
            <a:pPr algn="ctr"/>
            <a:endParaRPr lang="en-US" sz="3200" dirty="0"/>
          </a:p>
          <a:p>
            <a:pPr algn="ctr"/>
            <a:r>
              <a:rPr lang="en-US" sz="4000" dirty="0"/>
              <a:t>Keith Compton, Salman Haq, AJ Nosek</a:t>
            </a:r>
          </a:p>
          <a:p>
            <a:pPr algn="ctr"/>
            <a:r>
              <a:rPr lang="en-US" sz="2500" dirty="0"/>
              <a:t>US Nuclear Regulatory Commission (NRC)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3EF033-B10C-4941-919E-9DE863780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06" y="6356350"/>
            <a:ext cx="4068944" cy="204557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EFECF698-462F-48A6-9A21-94E1BA19F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7272" y="272700"/>
            <a:ext cx="2579866" cy="11484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B5650D-CFFF-4677-A91E-500150AAA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65" y="303900"/>
            <a:ext cx="3258146" cy="12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6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7ACCD-C0BD-03EC-2299-2EDE32249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1: evacuation starts at plume arrival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77668-8048-36E9-F11D-311DA2917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821" y="4557458"/>
            <a:ext cx="11324968" cy="1798892"/>
          </a:xfrm>
        </p:spPr>
        <p:txBody>
          <a:bodyPr>
            <a:normAutofit/>
          </a:bodyPr>
          <a:lstStyle/>
          <a:p>
            <a:r>
              <a:rPr lang="en-US" dirty="0"/>
              <a:t>Reasonable agreement between benchmarks (solid) and MACCS outputs (symbols) </a:t>
            </a:r>
          </a:p>
          <a:p>
            <a:r>
              <a:rPr lang="en-US" dirty="0"/>
              <a:t>Differences were expected due to approximated equations used in the benchmarks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73044-7655-CB8E-42A5-32124E7B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51B870-5C00-C0D3-8F8C-A041481E62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88" y="1137846"/>
            <a:ext cx="5943120" cy="326725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30F859-C7E7-8488-4862-1054A15FAE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751" y="1137846"/>
            <a:ext cx="6027561" cy="3267251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D295AE-5F91-AD5E-FE74-A453FBE82FFC}"/>
              </a:ext>
            </a:extLst>
          </p:cNvPr>
          <p:cNvSpPr txBox="1"/>
          <p:nvPr/>
        </p:nvSpPr>
        <p:spPr>
          <a:xfrm>
            <a:off x="4917058" y="1235970"/>
            <a:ext cx="1274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Evacuation speed (m/s)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FF243D-6332-0204-759D-C52823FCC041}"/>
              </a:ext>
            </a:extLst>
          </p:cNvPr>
          <p:cNvSpPr txBox="1"/>
          <p:nvPr/>
        </p:nvSpPr>
        <p:spPr>
          <a:xfrm>
            <a:off x="10860178" y="1235970"/>
            <a:ext cx="1274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Evacuation speed (m/s)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6B3E3F-3C23-2ACB-5B2C-38912FB8D29B}"/>
              </a:ext>
            </a:extLst>
          </p:cNvPr>
          <p:cNvSpPr txBox="1"/>
          <p:nvPr/>
        </p:nvSpPr>
        <p:spPr>
          <a:xfrm>
            <a:off x="1999594" y="907753"/>
            <a:ext cx="227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Windspeed = 2 m/s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B488E0-9F9E-904A-80BD-1BCFCF807821}"/>
              </a:ext>
            </a:extLst>
          </p:cNvPr>
          <p:cNvSpPr txBox="1"/>
          <p:nvPr/>
        </p:nvSpPr>
        <p:spPr>
          <a:xfrm>
            <a:off x="1319337" y="1341336"/>
            <a:ext cx="299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Symbols: MACCS outputs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Solid: independent computations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EF3B9C-A61B-3120-9875-C42A137D001E}"/>
              </a:ext>
            </a:extLst>
          </p:cNvPr>
          <p:cNvSpPr txBox="1"/>
          <p:nvPr/>
        </p:nvSpPr>
        <p:spPr>
          <a:xfrm>
            <a:off x="8610600" y="3531674"/>
            <a:ext cx="299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Symbols: MACCS outputs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Solid: independent computations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27D05E-216E-D440-CDF0-C4898354D514}"/>
              </a:ext>
            </a:extLst>
          </p:cNvPr>
          <p:cNvSpPr txBox="1"/>
          <p:nvPr/>
        </p:nvSpPr>
        <p:spPr>
          <a:xfrm>
            <a:off x="7831108" y="883877"/>
            <a:ext cx="227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Windspeed = 2 m/s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680852A-BE29-0A74-5FE8-759F56A528E4}"/>
              </a:ext>
            </a:extLst>
          </p:cNvPr>
          <p:cNvCxnSpPr/>
          <p:nvPr/>
        </p:nvCxnSpPr>
        <p:spPr>
          <a:xfrm flipH="1">
            <a:off x="3459480" y="2392680"/>
            <a:ext cx="136651" cy="3787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096F21-0366-1FA6-74B6-6372AC45520A}"/>
              </a:ext>
            </a:extLst>
          </p:cNvPr>
          <p:cNvSpPr txBox="1"/>
          <p:nvPr/>
        </p:nvSpPr>
        <p:spPr>
          <a:xfrm>
            <a:off x="3178597" y="1934880"/>
            <a:ext cx="146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14DFF"/>
                </a:solidFill>
              </a:rPr>
              <a:t>End of evacuation zone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7D0F16-4DA9-28D8-35EC-DA25945C908A}"/>
              </a:ext>
            </a:extLst>
          </p:cNvPr>
          <p:cNvCxnSpPr/>
          <p:nvPr/>
        </p:nvCxnSpPr>
        <p:spPr>
          <a:xfrm flipH="1">
            <a:off x="9464040" y="1908067"/>
            <a:ext cx="136651" cy="3787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EA5E9D6-E2C8-D76B-DFBA-A08B676475EC}"/>
              </a:ext>
            </a:extLst>
          </p:cNvPr>
          <p:cNvSpPr txBox="1"/>
          <p:nvPr/>
        </p:nvSpPr>
        <p:spPr>
          <a:xfrm>
            <a:off x="9128925" y="1507521"/>
            <a:ext cx="146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14DFF"/>
                </a:solidFill>
              </a:rPr>
              <a:t>End of evacuation zone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F7E32470-19B9-EE4E-B913-3874C26D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562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80C5-09A9-C453-3A40-8DED1D0D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479" y="152320"/>
            <a:ext cx="11648658" cy="1032012"/>
          </a:xfrm>
        </p:spPr>
        <p:txBody>
          <a:bodyPr>
            <a:normAutofit fontScale="90000"/>
          </a:bodyPr>
          <a:lstStyle/>
          <a:p>
            <a:r>
              <a:rPr lang="en-US" dirty="0"/>
              <a:t>Case 1: evacuation starts at plume arrival, resuspension dose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AE376-FD98-EE76-8DCD-6DB398D8E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0361" y="1246908"/>
            <a:ext cx="5116777" cy="5202017"/>
          </a:xfrm>
        </p:spPr>
        <p:txBody>
          <a:bodyPr>
            <a:normAutofit/>
          </a:bodyPr>
          <a:lstStyle/>
          <a:p>
            <a:r>
              <a:rPr lang="en-US" dirty="0"/>
              <a:t>MACCS assumes resuspension dose for evacuating cohort to be zero while plume is passing</a:t>
            </a:r>
          </a:p>
          <a:p>
            <a:pPr lvl="1"/>
            <a:r>
              <a:rPr lang="en-US" dirty="0"/>
              <a:t>Non-zero doses are computed only when the evacuation speed is negligibly small (&lt;0.008 m/s in the example)</a:t>
            </a:r>
          </a:p>
          <a:p>
            <a:r>
              <a:rPr lang="en-US" dirty="0"/>
              <a:t>Be careful using the resuspension dose pathway when evacuation is enabled</a:t>
            </a:r>
          </a:p>
          <a:p>
            <a:pPr lvl="1"/>
            <a:r>
              <a:rPr lang="en-US" dirty="0"/>
              <a:t>MACCS mostly outputs zero, which is not informative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7F696-102F-CCC3-198D-48ABF78C4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7EBBA2-AEC6-1862-AB52-BD5F40B14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62" y="1709691"/>
            <a:ext cx="6343705" cy="343861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6ACAE5-DA4F-42C5-4101-394FF98A5EF9}"/>
              </a:ext>
            </a:extLst>
          </p:cNvPr>
          <p:cNvSpPr txBox="1"/>
          <p:nvPr/>
        </p:nvSpPr>
        <p:spPr>
          <a:xfrm>
            <a:off x="2450578" y="1996034"/>
            <a:ext cx="299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Symbols: MACCS outputs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Solid: independent computations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ADAAF-C551-38A0-DA61-E309CFFF6D63}"/>
              </a:ext>
            </a:extLst>
          </p:cNvPr>
          <p:cNvSpPr txBox="1"/>
          <p:nvPr/>
        </p:nvSpPr>
        <p:spPr>
          <a:xfrm>
            <a:off x="5364025" y="1858829"/>
            <a:ext cx="1274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Evacuation speed (m/s)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C366DA1-936E-1D63-883C-785E3401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45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00894-21F6-3CA1-18CE-546271A30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2: evacuation triggered by an alarm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D6C7B-BCF2-155D-F941-61BDFFBAE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5779" y="1355762"/>
            <a:ext cx="6335905" cy="48212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Evacuation speed = windspeed = 2 m/s</a:t>
            </a:r>
          </a:p>
          <a:p>
            <a:r>
              <a:rPr lang="en-US" dirty="0"/>
              <a:t>The evacuation alarm triggered at time 0 in the runs. The plume release was delayed</a:t>
            </a:r>
          </a:p>
          <a:p>
            <a:r>
              <a:rPr lang="en-US" dirty="0"/>
              <a:t>Sectors other than the sector closest to the source should avoid exposure</a:t>
            </a:r>
          </a:p>
          <a:p>
            <a:pPr lvl="1"/>
            <a:r>
              <a:rPr lang="en-US" dirty="0"/>
              <a:t>Why is the dose non-zero?</a:t>
            </a:r>
          </a:p>
          <a:p>
            <a:r>
              <a:rPr lang="en-US" dirty="0"/>
              <a:t>The sector closest to the source (first sector, 100 m in length) should avoid exposure for plume delays &gt; 50 seconds</a:t>
            </a:r>
          </a:p>
          <a:p>
            <a:pPr lvl="1"/>
            <a:r>
              <a:rPr lang="en-US" dirty="0"/>
              <a:t>After 50 seconds the cohort fully evacuates the first sector</a:t>
            </a:r>
          </a:p>
          <a:p>
            <a:pPr lvl="1"/>
            <a:r>
              <a:rPr lang="en-US" dirty="0"/>
              <a:t>Why is the dose non-zero in the first sector up to 900 s of plume delay?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2D153-F919-7B98-18A1-FADBB7E06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D671EC-AF64-D399-6C72-3ACDDA8EFB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5" y="1532004"/>
            <a:ext cx="5483898" cy="317314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0F87BE-9784-676D-371F-FED9743516D0}"/>
              </a:ext>
            </a:extLst>
          </p:cNvPr>
          <p:cNvSpPr txBox="1"/>
          <p:nvPr/>
        </p:nvSpPr>
        <p:spPr>
          <a:xfrm>
            <a:off x="4708359" y="1532004"/>
            <a:ext cx="1102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Plume delay (s)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86C4477-5A4B-4CD3-DA7E-FECBD829ECC6}"/>
              </a:ext>
            </a:extLst>
          </p:cNvPr>
          <p:cNvCxnSpPr/>
          <p:nvPr/>
        </p:nvCxnSpPr>
        <p:spPr>
          <a:xfrm flipH="1">
            <a:off x="3318888" y="2680607"/>
            <a:ext cx="136651" cy="3787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69D3709-B57E-2D1B-C52E-DD181DA0EC4D}"/>
              </a:ext>
            </a:extLst>
          </p:cNvPr>
          <p:cNvSpPr txBox="1"/>
          <p:nvPr/>
        </p:nvSpPr>
        <p:spPr>
          <a:xfrm>
            <a:off x="3038005" y="2222807"/>
            <a:ext cx="146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14DFF"/>
                </a:solidFill>
              </a:rPr>
              <a:t>End of evacuation zone</a:t>
            </a:r>
          </a:p>
        </p:txBody>
      </p:sp>
      <p:pic>
        <p:nvPicPr>
          <p:cNvPr id="2050" name="Picture 2" descr="Alarm Clock X - Apps on Google Play">
            <a:extLst>
              <a:ext uri="{FF2B5EF4-FFF2-40B4-BE49-F238E27FC236}">
                <a16:creationId xmlns:a16="http://schemas.microsoft.com/office/drawing/2014/main" id="{8447074E-76CC-19BD-9879-5B46D3F2D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-73343"/>
            <a:ext cx="1320252" cy="132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41B3A9A-9151-78A0-DABC-3DBCD53E0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35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EAB34A-8CB4-CF74-EBF8-3E6420AB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anchor="b">
            <a:normAutofit/>
          </a:bodyPr>
          <a:lstStyle/>
          <a:p>
            <a:r>
              <a:rPr lang="en-US" sz="4200" dirty="0"/>
              <a:t>Gaussian plume modeling and CFD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Cloud">
            <a:extLst>
              <a:ext uri="{FF2B5EF4-FFF2-40B4-BE49-F238E27FC236}">
                <a16:creationId xmlns:a16="http://schemas.microsoft.com/office/drawing/2014/main" id="{8579E38F-3E7F-934F-EF4D-9EB6AEAF3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43" y="818188"/>
            <a:ext cx="5221625" cy="52216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84CFB-174C-E5E2-A7E1-AF0484E4B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anchor="t">
            <a:normAutofit/>
          </a:bodyPr>
          <a:lstStyle/>
          <a:p>
            <a:r>
              <a:rPr lang="en-US" dirty="0"/>
              <a:t>Objective: explore consistency between Gaussian plume modeling and contaminant dispersion in air using computational fluid dynamics (CFD)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C2363-FB52-36CE-80AD-A3D46DDF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7CE633F-9882-4A5C-83A2-1109D0C73261}" type="slidenum">
              <a:rPr lang="en-US">
                <a:solidFill>
                  <a:schemeClr val="accent2"/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>
              <a:solidFill>
                <a:schemeClr val="accent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9383A-3DF9-2452-687F-BEE4E47D7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750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9A6A3D-D825-0F8F-ABAD-A2B22429A1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407" y="590231"/>
            <a:ext cx="4626600" cy="2736215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7C478C-943C-49C3-A3CD-289059EBC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817" y="3440747"/>
            <a:ext cx="4591834" cy="2736216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241DB3-E397-AD6D-32F5-D52B90EE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plume modeling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2206BE-E537-C608-3F69-4B688630A0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8479" y="1246909"/>
                <a:ext cx="7584882" cy="493005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Gaussian functions solve the advective dispersive mass balance equation under </a:t>
                </a:r>
                <a:r>
                  <a:rPr lang="en-US" u="sng" dirty="0"/>
                  <a:t>steady-state</a:t>
                </a:r>
              </a:p>
              <a:p>
                <a:pPr lvl="1"/>
                <a:r>
                  <a:rPr lang="en-US" dirty="0"/>
                  <a:t>No gravity and no settling</a:t>
                </a:r>
              </a:p>
              <a:p>
                <a:pPr lvl="1"/>
                <a:r>
                  <a:rPr lang="en-US" dirty="0" err="1"/>
                  <a:t>Dispersivity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 </a:t>
                </a:r>
              </a:p>
              <a:p>
                <a:pPr lvl="1"/>
                <a:r>
                  <a:rPr lang="en-US" dirty="0"/>
                  <a:t>Constand windspeed</a:t>
                </a:r>
              </a:p>
              <a:p>
                <a:pPr lvl="1"/>
                <a:r>
                  <a:rPr lang="en-US" dirty="0"/>
                  <a:t>The plume does not disperse along the windspeed direction</a:t>
                </a:r>
              </a:p>
              <a:p>
                <a:r>
                  <a:rPr lang="en-US" dirty="0"/>
                  <a:t>Gaussian dispersion coefficients,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are empirically defined (e.g., based on work by </a:t>
                </a:r>
                <a:r>
                  <a:rPr lang="en-US" dirty="0" err="1"/>
                  <a:t>Pasquill</a:t>
                </a:r>
                <a:r>
                  <a:rPr lang="en-US" dirty="0"/>
                  <a:t>, Gifford, and Turner)</a:t>
                </a:r>
              </a:p>
              <a:p>
                <a:r>
                  <a:rPr lang="en-US" dirty="0"/>
                  <a:t>Ground deposition is modeled with additional assumptions and empirical concepts (e.g., deposition velocity)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2206BE-E537-C608-3F69-4B688630A0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479" y="1246909"/>
                <a:ext cx="7584882" cy="4930054"/>
              </a:xfrm>
              <a:blipFill>
                <a:blip r:embed="rId4"/>
                <a:stretch>
                  <a:fillRect l="-1286" t="-2599" r="-1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86073-205E-B89A-C3FB-6D5EAA3FA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1A7249-5E1C-00B8-386C-E0B05E8BA6E9}"/>
                  </a:ext>
                </a:extLst>
              </p:cNvPr>
              <p:cNvSpPr txBox="1"/>
              <p:nvPr/>
            </p:nvSpPr>
            <p:spPr>
              <a:xfrm>
                <a:off x="8320071" y="929022"/>
                <a:ext cx="626838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1A7249-5E1C-00B8-386C-E0B05E8BA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071" y="929022"/>
                <a:ext cx="626838" cy="298928"/>
              </a:xfrm>
              <a:prstGeom prst="rect">
                <a:avLst/>
              </a:prstGeom>
              <a:blipFill>
                <a:blip r:embed="rId5"/>
                <a:stretch>
                  <a:fillRect l="-3883" r="-11650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28A369F-2298-5767-23CA-5DEF50830DC6}"/>
                  </a:ext>
                </a:extLst>
              </p:cNvPr>
              <p:cNvSpPr txBox="1"/>
              <p:nvPr/>
            </p:nvSpPr>
            <p:spPr>
              <a:xfrm>
                <a:off x="8320071" y="4076766"/>
                <a:ext cx="6088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28A369F-2298-5767-23CA-5DEF50830D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071" y="4076766"/>
                <a:ext cx="608820" cy="276999"/>
              </a:xfrm>
              <a:prstGeom prst="rect">
                <a:avLst/>
              </a:prstGeom>
              <a:blipFill>
                <a:blip r:embed="rId6"/>
                <a:stretch>
                  <a:fillRect l="-4000" r="-12000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9EF2D64-E774-0139-8BFD-E8023E2F0AB6}"/>
              </a:ext>
            </a:extLst>
          </p:cNvPr>
          <p:cNvSpPr txBox="1"/>
          <p:nvPr/>
        </p:nvSpPr>
        <p:spPr>
          <a:xfrm>
            <a:off x="11353800" y="836689"/>
            <a:ext cx="83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Stability class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1333FE-84F9-D7B6-9539-7F3BA2735B17}"/>
              </a:ext>
            </a:extLst>
          </p:cNvPr>
          <p:cNvSpPr txBox="1"/>
          <p:nvPr/>
        </p:nvSpPr>
        <p:spPr>
          <a:xfrm>
            <a:off x="11384280" y="3705145"/>
            <a:ext cx="83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Stability class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D2A579C-E986-164F-75C1-45650318D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602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D3B41-58F9-E07A-12CF-F2C09A4B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E0AAA-65FA-A09B-75E4-12B9A20ED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41" y="1064750"/>
            <a:ext cx="5404896" cy="52300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Ansys CFX software</a:t>
            </a:r>
          </a:p>
          <a:p>
            <a:r>
              <a:rPr lang="en-US" dirty="0"/>
              <a:t>Domain: 1005 m × 300 m × 800 m</a:t>
            </a:r>
          </a:p>
          <a:p>
            <a:r>
              <a:rPr lang="en-US" dirty="0"/>
              <a:t>Constant windspeed (2 m/s)</a:t>
            </a:r>
          </a:p>
          <a:p>
            <a:r>
              <a:rPr lang="en-US" dirty="0"/>
              <a:t>Atmospheric pressure at the outlet face</a:t>
            </a:r>
          </a:p>
          <a:p>
            <a:r>
              <a:rPr lang="en-US" dirty="0"/>
              <a:t>Source located on the ground</a:t>
            </a:r>
          </a:p>
          <a:p>
            <a:r>
              <a:rPr lang="en-US" dirty="0"/>
              <a:t>Contaminant of same density than air (to avoid settlement)</a:t>
            </a:r>
          </a:p>
          <a:p>
            <a:r>
              <a:rPr lang="en-US" dirty="0"/>
              <a:t>Steady-state solution</a:t>
            </a:r>
          </a:p>
          <a:p>
            <a:r>
              <a:rPr lang="en-US" dirty="0"/>
              <a:t>Two cases</a:t>
            </a:r>
          </a:p>
          <a:p>
            <a:pPr lvl="1"/>
            <a:r>
              <a:rPr lang="en-US" dirty="0"/>
              <a:t>Laminar flow</a:t>
            </a:r>
          </a:p>
          <a:p>
            <a:pPr lvl="1"/>
            <a:r>
              <a:rPr lang="en-US" dirty="0"/>
              <a:t>High turbulence at the inlet face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8E92E-22A9-7217-1DD4-117B8853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82309F-9280-047A-F241-B939C0158D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2" y="1890712"/>
            <a:ext cx="5943600" cy="30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8EB5B-0D0B-628C-65F2-2F2F51110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57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D5103-2CD6-6E28-C4BE-335F0D7A9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dispersion eventually plateaus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7BE63-B067-3EF9-35A0-1A0894F71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9918" y="1387832"/>
            <a:ext cx="4917219" cy="4654869"/>
          </a:xfrm>
        </p:spPr>
        <p:txBody>
          <a:bodyPr/>
          <a:lstStyle/>
          <a:p>
            <a:r>
              <a:rPr lang="en-US" dirty="0"/>
              <a:t>Gaussian plume model predicts more dispersion than the CFD model</a:t>
            </a:r>
          </a:p>
          <a:p>
            <a:r>
              <a:rPr lang="en-US" dirty="0"/>
              <a:t>Concentrations in the CFD model eventually plateau</a:t>
            </a:r>
          </a:p>
          <a:p>
            <a:pPr lvl="1"/>
            <a:r>
              <a:rPr lang="en-US" dirty="0"/>
              <a:t>The centerline steady-state concentration becomes a constant (the plume moves undispersed from than point 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A365D-92FF-7ADC-040C-A2C50CEA0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62E799-A946-384F-6CCD-A3EC809A28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62" y="1522094"/>
            <a:ext cx="6314816" cy="35071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E7A71-625D-FB52-6564-4669F0028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078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6BA587F-2859-D30E-5148-9FC8D0CB14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766" y="3693986"/>
            <a:ext cx="4793090" cy="27923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FDA77E-3635-83A7-63F8-45F60022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BE378-956E-9143-97C8-B5675A6D7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0009" y="1218551"/>
            <a:ext cx="6591410" cy="2805457"/>
          </a:xfrm>
        </p:spPr>
        <p:txBody>
          <a:bodyPr/>
          <a:lstStyle/>
          <a:p>
            <a:r>
              <a:rPr lang="en-US" dirty="0"/>
              <a:t>The extent of lateral dispersion in CFD is less than in Gaussian plume models</a:t>
            </a:r>
          </a:p>
          <a:p>
            <a:r>
              <a:rPr lang="en-US" dirty="0"/>
              <a:t>Dispersion in CFD is dependent on geometry and turbulence</a:t>
            </a:r>
          </a:p>
          <a:p>
            <a:pPr lvl="1"/>
            <a:r>
              <a:rPr lang="en-US" dirty="0"/>
              <a:t>In flat geometries, turbulence dissipates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13DAA-F92B-2957-10A7-9894D7B9A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71677-C9FE-376F-55F3-9743B7D705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" y="1185949"/>
            <a:ext cx="4417695" cy="2687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85A7F0-2527-3064-A0A8-7C05C49C06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" y="3949947"/>
            <a:ext cx="4534011" cy="27577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3B0E55-5E6D-69F9-AC23-7256DC040CC2}"/>
              </a:ext>
            </a:extLst>
          </p:cNvPr>
          <p:cNvCxnSpPr/>
          <p:nvPr/>
        </p:nvCxnSpPr>
        <p:spPr>
          <a:xfrm>
            <a:off x="3759200" y="240792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CF9E6AB-82FC-7C2F-21CF-5486744305D2}"/>
              </a:ext>
            </a:extLst>
          </p:cNvPr>
          <p:cNvCxnSpPr/>
          <p:nvPr/>
        </p:nvCxnSpPr>
        <p:spPr>
          <a:xfrm>
            <a:off x="3779520" y="251460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FDDA64-1A46-CF7B-7F6B-462DC4414080}"/>
              </a:ext>
            </a:extLst>
          </p:cNvPr>
          <p:cNvCxnSpPr/>
          <p:nvPr/>
        </p:nvCxnSpPr>
        <p:spPr>
          <a:xfrm>
            <a:off x="3764280" y="262128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80E4DE-EBA8-A2E3-AA04-0AF6EE0E2A10}"/>
              </a:ext>
            </a:extLst>
          </p:cNvPr>
          <p:cNvCxnSpPr/>
          <p:nvPr/>
        </p:nvCxnSpPr>
        <p:spPr>
          <a:xfrm>
            <a:off x="3870960" y="509016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89B432-F3EC-5B19-42B3-C1360ACC2AA2}"/>
              </a:ext>
            </a:extLst>
          </p:cNvPr>
          <p:cNvCxnSpPr/>
          <p:nvPr/>
        </p:nvCxnSpPr>
        <p:spPr>
          <a:xfrm>
            <a:off x="3870960" y="521208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82FC02-D964-3541-AF8B-B18DEF10F3DF}"/>
              </a:ext>
            </a:extLst>
          </p:cNvPr>
          <p:cNvCxnSpPr/>
          <p:nvPr/>
        </p:nvCxnSpPr>
        <p:spPr>
          <a:xfrm>
            <a:off x="3870960" y="541020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C103FEA-6DF0-DECF-486F-A5F666C246A2}"/>
              </a:ext>
            </a:extLst>
          </p:cNvPr>
          <p:cNvCxnSpPr/>
          <p:nvPr/>
        </p:nvCxnSpPr>
        <p:spPr>
          <a:xfrm>
            <a:off x="3870960" y="5577840"/>
            <a:ext cx="7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04EABFD-8CF8-A5B0-D62E-D678DD0328EA}"/>
              </a:ext>
            </a:extLst>
          </p:cNvPr>
          <p:cNvSpPr txBox="1"/>
          <p:nvPr/>
        </p:nvSpPr>
        <p:spPr>
          <a:xfrm>
            <a:off x="7049471" y="4237032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Gaussian plume model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E1136-82EE-18AE-F780-384AAD7AF140}"/>
              </a:ext>
            </a:extLst>
          </p:cNvPr>
          <p:cNvSpPr txBox="1"/>
          <p:nvPr/>
        </p:nvSpPr>
        <p:spPr>
          <a:xfrm>
            <a:off x="1203960" y="1430774"/>
            <a:ext cx="1309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Laminar case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7E877F-F982-64B2-5175-EDA2D1B0299B}"/>
              </a:ext>
            </a:extLst>
          </p:cNvPr>
          <p:cNvSpPr txBox="1"/>
          <p:nvPr/>
        </p:nvSpPr>
        <p:spPr>
          <a:xfrm>
            <a:off x="1321199" y="4237032"/>
            <a:ext cx="197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High turbulence case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C764EE4-9C16-D718-CA23-C15EBBE7A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53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E3853-5E71-40C4-91DE-7CB2B562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3BD098-5B46-49C4-922C-2481421CE5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8479" y="1246908"/>
                <a:ext cx="11648660" cy="510944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Broad-plume run stop is not consistently implemented in MACCS 4.1 when plume meander is enabled</a:t>
                </a:r>
              </a:p>
              <a:p>
                <a:r>
                  <a:rPr lang="en-US" dirty="0"/>
                  <a:t>Resuspension dose for evacuation cases is practically assumed to be zero in MACCS 4.1</a:t>
                </a:r>
              </a:p>
              <a:p>
                <a:r>
                  <a:rPr lang="en-US" dirty="0"/>
                  <a:t>Dose results for evacuation triggered by an alarm are difficult to explain</a:t>
                </a:r>
              </a:p>
              <a:p>
                <a:pPr lvl="1"/>
                <a:r>
                  <a:rPr lang="en-US" dirty="0"/>
                  <a:t>Possible indication of implementation errors in MACCS 4.1</a:t>
                </a:r>
              </a:p>
              <a:p>
                <a:r>
                  <a:rPr lang="en-US" dirty="0"/>
                  <a:t>CFD in general predicts less lateral dispersion than Gaussian plume dispersion models</a:t>
                </a:r>
              </a:p>
              <a:p>
                <a:pPr lvl="1"/>
                <a:r>
                  <a:rPr lang="en-US" dirty="0"/>
                  <a:t>Dispersion in CFD is dependent on the domain geometry</a:t>
                </a:r>
              </a:p>
              <a:p>
                <a:pPr lvl="1"/>
                <a:r>
                  <a:rPr lang="en-US" dirty="0"/>
                  <a:t>Gaussian dispersion coefficients,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do not directly or “naturally” emerge from CFD model parameters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3BD098-5B46-49C4-922C-2481421CE5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479" y="1246908"/>
                <a:ext cx="11648660" cy="5109441"/>
              </a:xfrm>
              <a:blipFill>
                <a:blip r:embed="rId2"/>
                <a:stretch>
                  <a:fillRect l="-942" t="-2029" r="-1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D9FA9-D24F-4386-9F6C-373BB639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CB785-2DF3-F778-517E-EFD17C927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3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104A3-F49E-4430-B2D3-DFA6A9486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E5AFF-4DCC-413E-BC08-C91E5B003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Project sponsored by the US Nuclear Regulatory Commission (NRC)</a:t>
            </a:r>
          </a:p>
          <a:p>
            <a:pPr lvl="1"/>
            <a:r>
              <a:rPr lang="en-US" dirty="0"/>
              <a:t>Office of Nuclear Regulatory Research</a:t>
            </a:r>
          </a:p>
          <a:p>
            <a:pPr lvl="1"/>
            <a:r>
              <a:rPr lang="en-US" dirty="0"/>
              <a:t>Division of Systems Analysis</a:t>
            </a:r>
          </a:p>
          <a:p>
            <a:pPr lvl="1"/>
            <a:r>
              <a:rPr lang="en-US" dirty="0"/>
              <a:t>Accident Analysis Branch</a:t>
            </a:r>
          </a:p>
          <a:p>
            <a:r>
              <a:rPr lang="en-US" sz="2600" dirty="0"/>
              <a:t>This presentation describes work performed by the Southwest Research Institute (</a:t>
            </a:r>
            <a:r>
              <a:rPr lang="en-US" sz="2600" dirty="0" err="1"/>
              <a:t>SwRI</a:t>
            </a:r>
            <a:r>
              <a:rPr lang="en-US" sz="2600" dirty="0"/>
              <a:t>®) for the NRC under Contract No. 31310018D0002 </a:t>
            </a:r>
          </a:p>
          <a:p>
            <a:r>
              <a:rPr lang="en-US" sz="2600" dirty="0"/>
              <a:t>This project is an independent product of the </a:t>
            </a:r>
            <a:r>
              <a:rPr lang="en-US" sz="2600" dirty="0" err="1"/>
              <a:t>SwRI</a:t>
            </a:r>
            <a:r>
              <a:rPr lang="en-US" sz="2600" dirty="0"/>
              <a:t> and it does not necessarily reflect the views of the NRC. The NRC staff views expressed herein are preliminary as part of an ongoing MACCS testing project</a:t>
            </a:r>
          </a:p>
          <a:p>
            <a:r>
              <a:rPr lang="en-US" sz="2600" dirty="0"/>
              <a:t>Pablo Bueno (</a:t>
            </a:r>
            <a:r>
              <a:rPr lang="en-US" sz="2600" dirty="0" err="1"/>
              <a:t>SwRI</a:t>
            </a:r>
            <a:r>
              <a:rPr lang="en-US" sz="2600" dirty="0"/>
              <a:t>) contributed with CFD simulations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7E362-E71F-4B20-A6E9-13CBDD238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67AC41-C611-47F6-BE6F-C2F1B7A3C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683" y="321432"/>
            <a:ext cx="2476333" cy="943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6259DE-51C8-371E-2F85-FA85C6E4A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18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02F7C-9632-402A-B18C-A6F46C233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approach and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9DFC2-775A-46D6-B80B-10EC28EA4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79" y="1142999"/>
            <a:ext cx="11648660" cy="5033963"/>
          </a:xfrm>
        </p:spPr>
        <p:txBody>
          <a:bodyPr/>
          <a:lstStyle/>
          <a:p>
            <a:r>
              <a:rPr lang="en-US" dirty="0"/>
              <a:t>Independent testing from software developers</a:t>
            </a:r>
          </a:p>
          <a:p>
            <a:r>
              <a:rPr lang="en-US" dirty="0"/>
              <a:t>Examination of extreme and limiting cases with closed form solutions</a:t>
            </a:r>
          </a:p>
          <a:p>
            <a:r>
              <a:rPr lang="en-US" dirty="0"/>
              <a:t>Simple system: one plume segment, constant windspeed, one cohort, no decay chains, one long-lived isotope, uniform population density</a:t>
            </a:r>
          </a:p>
          <a:p>
            <a:r>
              <a:rPr lang="en-US" dirty="0"/>
              <a:t>Continuation of work initiated in 2020 </a:t>
            </a:r>
          </a:p>
          <a:p>
            <a:pPr lvl="1"/>
            <a:r>
              <a:rPr lang="en-US" dirty="0"/>
              <a:t>MACCS Verification Report </a:t>
            </a:r>
            <a:r>
              <a:rPr lang="en-US" u="sng" dirty="0">
                <a:hlinkClick r:id="rId3"/>
              </a:rPr>
              <a:t>ML22026A461</a:t>
            </a:r>
            <a:endParaRPr lang="en-US" dirty="0"/>
          </a:p>
          <a:p>
            <a:r>
              <a:rPr lang="en-US" dirty="0"/>
              <a:t>Testing focus</a:t>
            </a:r>
          </a:p>
          <a:p>
            <a:pPr lvl="1"/>
            <a:r>
              <a:rPr lang="en-US" dirty="0"/>
              <a:t>Plume meander model updates in MACCS Version 4.1</a:t>
            </a:r>
          </a:p>
          <a:p>
            <a:pPr lvl="1"/>
            <a:r>
              <a:rPr lang="en-US" dirty="0"/>
              <a:t>Evacuation algorithm</a:t>
            </a:r>
          </a:p>
          <a:p>
            <a:pPr lvl="1"/>
            <a:r>
              <a:rPr lang="en-US" dirty="0"/>
              <a:t>Gaussian plume dispersion model comparison to computational fluid dynamics (CFD)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75FFA-9973-439F-B811-2F029E07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7EDCD-F1C4-9DF1-FEC1-A95AF16E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46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27B3C-A508-5671-3258-E7F8EA4AC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MACCS defines concentrations on arcs of the grid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3B25D41A-BB7B-071C-6D95-704BA75BB1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37848" y="1864895"/>
                <a:ext cx="4754151" cy="462975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Air concentration on the line is mapped to the arc</a:t>
                </a:r>
              </a:p>
              <a:p>
                <a:r>
                  <a:rPr lang="en-US" dirty="0"/>
                  <a:t>Arc half-length is limited to 2.15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in MACCS</a:t>
                </a:r>
              </a:p>
              <a:p>
                <a:r>
                  <a:rPr lang="en-US" dirty="0"/>
                  <a:t>Run is stopped if the arc A-C exceeds 180° at 1000 m (stability class A)</a:t>
                </a:r>
              </a:p>
              <a:p>
                <a:pPr lvl="1"/>
                <a:r>
                  <a:rPr lang="en-US" dirty="0"/>
                  <a:t>The stop condition is not consistently enforced when plume meander is enabled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3B25D41A-BB7B-071C-6D95-704BA75BB1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37848" y="1864895"/>
                <a:ext cx="4754151" cy="4629751"/>
              </a:xfrm>
              <a:blipFill>
                <a:blip r:embed="rId3"/>
                <a:stretch>
                  <a:fillRect l="-2308" t="-2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D13C-196D-6CBA-869B-40220CAF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4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5BDB251-26DA-7024-353E-72A54843DC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2976" y="2144378"/>
            <a:ext cx="7028949" cy="39478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44FB81F-4DE5-E459-9556-F947105C07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2975" y="973291"/>
            <a:ext cx="7028949" cy="14818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C81D15-AB49-67C7-DED0-E5C6D039454C}"/>
              </a:ext>
            </a:extLst>
          </p:cNvPr>
          <p:cNvSpPr txBox="1"/>
          <p:nvPr/>
        </p:nvSpPr>
        <p:spPr>
          <a:xfrm>
            <a:off x="3657599" y="543408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2C94AD-F081-CBF1-58C6-DC3CB618B6BC}"/>
              </a:ext>
            </a:extLst>
          </p:cNvPr>
          <p:cNvCxnSpPr/>
          <p:nvPr/>
        </p:nvCxnSpPr>
        <p:spPr>
          <a:xfrm>
            <a:off x="3132970" y="1864895"/>
            <a:ext cx="1888957" cy="0"/>
          </a:xfrm>
          <a:prstGeom prst="straightConnector1">
            <a:avLst/>
          </a:prstGeom>
          <a:ln w="25400">
            <a:solidFill>
              <a:srgbClr val="ED7D3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D4E418-5D6D-F563-CD09-B5B17CF34EA3}"/>
                  </a:ext>
                </a:extLst>
              </p:cNvPr>
              <p:cNvSpPr txBox="1"/>
              <p:nvPr/>
            </p:nvSpPr>
            <p:spPr>
              <a:xfrm>
                <a:off x="3653588" y="1659923"/>
                <a:ext cx="811504" cy="3912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D4E418-5D6D-F563-CD09-B5B17CF34E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588" y="1659923"/>
                <a:ext cx="811504" cy="391261"/>
              </a:xfrm>
              <a:prstGeom prst="rect">
                <a:avLst/>
              </a:prstGeom>
              <a:blipFill>
                <a:blip r:embed="rId8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DEE9BEF-1377-D30A-6A38-D2A714F8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51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0896AB0-0FDB-DDAD-429D-70C51202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Plume meander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7292B60-0EF4-4ACF-778F-142FBE3C03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98080" y="2431215"/>
                <a:ext cx="4399057" cy="3174421"/>
              </a:xfrm>
            </p:spPr>
            <p:txBody>
              <a:bodyPr/>
              <a:lstStyle/>
              <a:p>
                <a:r>
                  <a:rPr lang="en-US" dirty="0"/>
                  <a:t>MACCS applies empirical corrections to the lateral Gaussian dispersion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approximate the effect of plume meander</a:t>
                </a:r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7292B60-0EF4-4ACF-778F-142FBE3C03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98080" y="2431215"/>
                <a:ext cx="4399057" cy="3174421"/>
              </a:xfrm>
              <a:blipFill>
                <a:blip r:embed="rId3"/>
                <a:stretch>
                  <a:fillRect l="-2493" t="-3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4AABE85-B858-730E-CAB2-23AA5955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FFD71-43DF-DB13-53EB-DCA4EE353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55D7D4-2552-ACF1-AEE6-6BC35510E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69" y="165769"/>
            <a:ext cx="3314088" cy="15401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DA90B8-6B70-DD42-7667-EE9D66DBD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417" y="1907593"/>
            <a:ext cx="6564610" cy="33642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4DBB35A-B944-EC58-0C21-57F15220E70A}"/>
              </a:ext>
            </a:extLst>
          </p:cNvPr>
          <p:cNvSpPr txBox="1"/>
          <p:nvPr/>
        </p:nvSpPr>
        <p:spPr>
          <a:xfrm>
            <a:off x="1222031" y="5595476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https://doi.org/10.1007/s10546-020-00547-4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6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0DFBB75-9FF7-32AB-643D-30A1F7622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14" y="1382482"/>
            <a:ext cx="7079971" cy="418859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CBBB31-FAC5-C77A-5C2A-2ADF82B32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Ramsdell and </a:t>
            </a:r>
            <a:r>
              <a:rPr lang="en-US" dirty="0" err="1"/>
              <a:t>Fosmire</a:t>
            </a:r>
            <a:r>
              <a:rPr lang="en-US" dirty="0"/>
              <a:t> plume meander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9250F9-14AE-1CC8-F4D9-F1FD398DE7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29269" y="1246909"/>
                <a:ext cx="4167870" cy="4930054"/>
              </a:xfrm>
            </p:spPr>
            <p:txBody>
              <a:bodyPr/>
              <a:lstStyle/>
              <a:p>
                <a:r>
                  <a:rPr lang="en-US" dirty="0"/>
                  <a:t>The broad plume run stop is not triggered when Gaussian dispersion coefficients,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are computed using power law functions</a:t>
                </a:r>
              </a:p>
              <a:p>
                <a:r>
                  <a:rPr lang="en-US" dirty="0"/>
                  <a:t>Be careful combining the Ramsdell and </a:t>
                </a:r>
                <a:r>
                  <a:rPr lang="en-US" dirty="0" err="1"/>
                  <a:t>Fosmire</a:t>
                </a:r>
                <a:r>
                  <a:rPr lang="en-US" dirty="0"/>
                  <a:t> plume meander model with power law functions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9250F9-14AE-1CC8-F4D9-F1FD398DE7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29269" y="1246909"/>
                <a:ext cx="4167870" cy="4930054"/>
              </a:xfrm>
              <a:blipFill>
                <a:blip r:embed="rId3"/>
                <a:stretch>
                  <a:fillRect l="-2632" t="-2104" r="-4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1F8C3-0903-0C03-FE69-F7B1ADAE5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B651B5-07A0-8486-9D35-082CD90A6089}"/>
              </a:ext>
            </a:extLst>
          </p:cNvPr>
          <p:cNvSpPr txBox="1"/>
          <p:nvPr/>
        </p:nvSpPr>
        <p:spPr>
          <a:xfrm>
            <a:off x="6469813" y="2818568"/>
            <a:ext cx="1552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YSCALE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94D9B0-BBB6-FB2D-9002-E25D1720D5C0}"/>
              </a:ext>
            </a:extLst>
          </p:cNvPr>
          <p:cNvSpPr txBox="1"/>
          <p:nvPr/>
        </p:nvSpPr>
        <p:spPr>
          <a:xfrm>
            <a:off x="1921509" y="4352792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A9412D-CD61-287A-D802-8EEA7F56E849}"/>
              </a:ext>
            </a:extLst>
          </p:cNvPr>
          <p:cNvSpPr txBox="1"/>
          <p:nvPr/>
        </p:nvSpPr>
        <p:spPr>
          <a:xfrm>
            <a:off x="2791169" y="3476778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360°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44845F0-F221-F5FF-7AA1-E7FCB693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B3A3AA-2047-BB06-E0C8-19E1EE1DC386}"/>
                  </a:ext>
                </a:extLst>
              </p:cNvPr>
              <p:cNvSpPr txBox="1"/>
              <p:nvPr/>
            </p:nvSpPr>
            <p:spPr>
              <a:xfrm rot="16200000">
                <a:off x="-264320" y="2898510"/>
                <a:ext cx="1226939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4.3 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B3A3AA-2047-BB06-E0C8-19E1EE1DC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4320" y="2898510"/>
                <a:ext cx="1226939" cy="298928"/>
              </a:xfrm>
              <a:prstGeom prst="rect">
                <a:avLst/>
              </a:prstGeom>
              <a:blipFill>
                <a:blip r:embed="rId4"/>
                <a:stretch>
                  <a:fillRect t="-1485" r="-26531" b="-3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342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5DF6-7AEE-30E3-5E8B-5FC562CF9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Ramsdell and </a:t>
            </a:r>
            <a:r>
              <a:rPr lang="en-US" dirty="0" err="1"/>
              <a:t>Fosmire</a:t>
            </a:r>
            <a:r>
              <a:rPr lang="en-US" dirty="0"/>
              <a:t> plume meander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7C4FD-FF74-2F8C-26F2-A24D2B345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85" y="4955597"/>
            <a:ext cx="11379553" cy="1221366"/>
          </a:xfrm>
        </p:spPr>
        <p:txBody>
          <a:bodyPr>
            <a:normAutofit/>
          </a:bodyPr>
          <a:lstStyle/>
          <a:p>
            <a:r>
              <a:rPr lang="en-US" dirty="0"/>
              <a:t>MACCS assumes the last sectors (0° and 180°) accumulate the Gaussian tail concentrations, to enforce mass conservation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ABFB-E74B-9ABD-EA13-65BCB842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C0BC39-4284-79FE-8141-3218864A1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6907"/>
            <a:ext cx="6130627" cy="3529304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82811C-84CB-8A16-FD4E-C9EE0A2228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361" y="1290538"/>
            <a:ext cx="5891981" cy="3391919"/>
          </a:xfrm>
          <a:prstGeom prst="rect">
            <a:avLst/>
          </a:prstGeom>
          <a:noFill/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CE10EF-8F9A-8CF7-E1C0-7E581A70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04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F9CAC-7272-15B5-49D2-18010F531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Regulatory Guide 1.145 meander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C74E93-F9D2-B03F-3659-3D34254C2E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99347" y="1246908"/>
                <a:ext cx="5260382" cy="510944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broad-plume run stop is always triggered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computed with a power law function even when the plume spread is less than 180°</a:t>
                </a:r>
              </a:p>
              <a:p>
                <a:r>
                  <a:rPr lang="en-US" dirty="0"/>
                  <a:t>The meander factor for stability class A is 1, but the broad-plume run stop is triggered nonetheless</a:t>
                </a:r>
              </a:p>
              <a:p>
                <a:r>
                  <a:rPr lang="en-US" dirty="0"/>
                  <a:t>MACCS 4.1 does not allow combining RG 1.145 meander model with power law functions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C74E93-F9D2-B03F-3659-3D34254C2E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99347" y="1246908"/>
                <a:ext cx="5260382" cy="5109441"/>
              </a:xfrm>
              <a:blipFill>
                <a:blip r:embed="rId2"/>
                <a:stretch>
                  <a:fillRect l="-1928" t="-1985" r="-1446" b="-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C5828-D9BD-E46C-7977-60F76A93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BFBBF4-7780-9443-FA94-A727438B3A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94" y="1445259"/>
            <a:ext cx="6339852" cy="3730589"/>
          </a:xfrm>
          <a:prstGeom prst="rect">
            <a:avLst/>
          </a:prstGeom>
          <a:noFill/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7C188-8A07-1177-B96D-ECEF065F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18C218-DF1C-2FE4-C853-EE4A2EDF5EEF}"/>
                  </a:ext>
                </a:extLst>
              </p:cNvPr>
              <p:cNvSpPr txBox="1"/>
              <p:nvPr/>
            </p:nvSpPr>
            <p:spPr>
              <a:xfrm rot="16200000">
                <a:off x="-264320" y="2898510"/>
                <a:ext cx="1226939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4.3 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18C218-DF1C-2FE4-C853-EE4A2EDF5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64320" y="2898510"/>
                <a:ext cx="1226939" cy="298928"/>
              </a:xfrm>
              <a:prstGeom prst="rect">
                <a:avLst/>
              </a:prstGeom>
              <a:blipFill>
                <a:blip r:embed="rId4"/>
                <a:stretch>
                  <a:fillRect t="-1485" r="-26531" b="-3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4841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Right 9">
            <a:extLst>
              <a:ext uri="{FF2B5EF4-FFF2-40B4-BE49-F238E27FC236}">
                <a16:creationId xmlns:a16="http://schemas.microsoft.com/office/drawing/2014/main" id="{99EF135A-5489-84FB-349A-56F526D72D8E}"/>
              </a:ext>
            </a:extLst>
          </p:cNvPr>
          <p:cNvSpPr/>
          <p:nvPr/>
        </p:nvSpPr>
        <p:spPr>
          <a:xfrm>
            <a:off x="2091365" y="847384"/>
            <a:ext cx="2708694" cy="948453"/>
          </a:xfrm>
          <a:prstGeom prst="rightArrow">
            <a:avLst/>
          </a:prstGeom>
          <a:solidFill>
            <a:srgbClr val="E51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B2C2AA-31C7-2D0F-4729-7B2945C1C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Evacuation algorithm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FCE18-4257-A194-3455-26CDEAF20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99C251B-9158-4FC8-F4CA-686C1FB2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036" y="1883841"/>
            <a:ext cx="2927805" cy="342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D9BE0B-FE49-B1BB-89F2-7BD37C301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301" y="1813090"/>
            <a:ext cx="3744328" cy="37976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3E830A-D3EA-91C1-D109-7A4C5FB9C5F8}"/>
              </a:ext>
            </a:extLst>
          </p:cNvPr>
          <p:cNvSpPr txBox="1"/>
          <p:nvPr/>
        </p:nvSpPr>
        <p:spPr>
          <a:xfrm>
            <a:off x="2778269" y="5536782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Plume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579350-0557-B313-FC37-D687D96FC7E8}"/>
              </a:ext>
            </a:extLst>
          </p:cNvPr>
          <p:cNvSpPr txBox="1"/>
          <p:nvPr/>
        </p:nvSpPr>
        <p:spPr>
          <a:xfrm>
            <a:off x="7719679" y="5305950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Cohort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DDE6C9B-3192-CE27-22B4-202B6E39BE7E}"/>
                  </a:ext>
                </a:extLst>
              </p:cNvPr>
              <p:cNvSpPr txBox="1"/>
              <p:nvPr/>
            </p:nvSpPr>
            <p:spPr>
              <a:xfrm>
                <a:off x="2778269" y="864636"/>
                <a:ext cx="8409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DDE6C9B-3192-CE27-22B4-202B6E39B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269" y="864636"/>
                <a:ext cx="840936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2DC73DF0-CA0A-B3DF-592D-A2F09C237471}"/>
              </a:ext>
            </a:extLst>
          </p:cNvPr>
          <p:cNvSpPr/>
          <p:nvPr/>
        </p:nvSpPr>
        <p:spPr>
          <a:xfrm>
            <a:off x="6778147" y="847383"/>
            <a:ext cx="2708694" cy="948453"/>
          </a:xfrm>
          <a:prstGeom prst="rightArrow">
            <a:avLst/>
          </a:prstGeom>
          <a:solidFill>
            <a:srgbClr val="F2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64438A-974F-6764-67E2-FFFFA74A1FDA}"/>
                  </a:ext>
                </a:extLst>
              </p:cNvPr>
              <p:cNvSpPr txBox="1"/>
              <p:nvPr/>
            </p:nvSpPr>
            <p:spPr>
              <a:xfrm>
                <a:off x="7534949" y="903622"/>
                <a:ext cx="7496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64438A-974F-6764-67E2-FFFFA74A1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949" y="903622"/>
                <a:ext cx="74962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D832A9-2128-4785-B824-A9E564BB7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Pensado, Southwest Research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05706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8593</TotalTime>
  <Words>1330</Words>
  <Application>Microsoft Macintosh PowerPoint</Application>
  <PresentationFormat>Widescreen</PresentationFormat>
  <Paragraphs>183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-apple-system</vt:lpstr>
      <vt:lpstr>Arial</vt:lpstr>
      <vt:lpstr>Calibri</vt:lpstr>
      <vt:lpstr>Cambria Math</vt:lpstr>
      <vt:lpstr>Univers</vt:lpstr>
      <vt:lpstr>GradientVTI</vt:lpstr>
      <vt:lpstr>Independent Verification of MACCS Functions</vt:lpstr>
      <vt:lpstr>Acknowledgments</vt:lpstr>
      <vt:lpstr>Testing approach and focus</vt:lpstr>
      <vt:lpstr>MACCS defines concentrations on arcs of the grid</vt:lpstr>
      <vt:lpstr>Plume meander</vt:lpstr>
      <vt:lpstr>Ramsdell and Fosmire plume meander model</vt:lpstr>
      <vt:lpstr>Ramsdell and Fosmire plume meander model</vt:lpstr>
      <vt:lpstr>Regulatory Guide 1.145 meander model</vt:lpstr>
      <vt:lpstr>Evacuation algorithm</vt:lpstr>
      <vt:lpstr>Case 1: evacuation starts at plume arrival</vt:lpstr>
      <vt:lpstr>Case 1: evacuation starts at plume arrival, resuspension dose </vt:lpstr>
      <vt:lpstr>Case 2: evacuation triggered by an alarm</vt:lpstr>
      <vt:lpstr>Gaussian plume modeling and CFD</vt:lpstr>
      <vt:lpstr>Gaussian plume modeling</vt:lpstr>
      <vt:lpstr>CFD Model</vt:lpstr>
      <vt:lpstr>CFD dispersion eventually plateaus</vt:lpstr>
      <vt:lpstr>Observations</vt:lpstr>
      <vt:lpstr>General Observations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MACCS-COMIDA2 Input Parameter Analysis Revisiting the MACCS food-chain model</dc:title>
  <dc:creator>Osvaldo Pensado</dc:creator>
  <cp:lastModifiedBy>Pensado, Osvaldo</cp:lastModifiedBy>
  <cp:revision>283</cp:revision>
  <dcterms:created xsi:type="dcterms:W3CDTF">2020-08-09T15:36:47Z</dcterms:created>
  <dcterms:modified xsi:type="dcterms:W3CDTF">2022-09-20T01:54:19Z</dcterms:modified>
</cp:coreProperties>
</file>